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3" r:id="rId2"/>
    <p:sldId id="256" r:id="rId3"/>
    <p:sldId id="258" r:id="rId4"/>
    <p:sldId id="259" r:id="rId5"/>
    <p:sldId id="257" r:id="rId6"/>
    <p:sldId id="261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>
        <p:scale>
          <a:sx n="51" d="100"/>
          <a:sy n="51" d="100"/>
        </p:scale>
        <p:origin x="-2292" y="-12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6EC33-01EE-4AEC-AACE-23C72C48023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5B6D1A-D76F-4854-9BFF-41F1AF4B68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522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B6D1A-D76F-4854-9BFF-41F1AF4B687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547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B6D1A-D76F-4854-9BFF-41F1AF4B687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547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B6D1A-D76F-4854-9BFF-41F1AF4B687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547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B6D1A-D76F-4854-9BFF-41F1AF4B687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547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B6D1A-D76F-4854-9BFF-41F1AF4B687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547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B6D1A-D76F-4854-9BFF-41F1AF4B687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547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12701-0EF2-44B1-A92D-11F284A6BEE2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FBEF-7F0E-4DF4-BEA8-60CD06683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198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12701-0EF2-44B1-A92D-11F284A6BEE2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FBEF-7F0E-4DF4-BEA8-60CD06683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327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12701-0EF2-44B1-A92D-11F284A6BEE2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FBEF-7F0E-4DF4-BEA8-60CD06683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404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12701-0EF2-44B1-A92D-11F284A6BEE2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FBEF-7F0E-4DF4-BEA8-60CD06683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016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12701-0EF2-44B1-A92D-11F284A6BEE2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FBEF-7F0E-4DF4-BEA8-60CD06683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018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12701-0EF2-44B1-A92D-11F284A6BEE2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FBEF-7F0E-4DF4-BEA8-60CD06683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576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12701-0EF2-44B1-A92D-11F284A6BEE2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FBEF-7F0E-4DF4-BEA8-60CD06683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222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12701-0EF2-44B1-A92D-11F284A6BEE2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FBEF-7F0E-4DF4-BEA8-60CD06683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096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12701-0EF2-44B1-A92D-11F284A6BEE2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FBEF-7F0E-4DF4-BEA8-60CD06683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603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12701-0EF2-44B1-A92D-11F284A6BEE2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FBEF-7F0E-4DF4-BEA8-60CD06683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910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12701-0EF2-44B1-A92D-11F284A6BEE2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FBEF-7F0E-4DF4-BEA8-60CD06683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933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12701-0EF2-44B1-A92D-11F284A6BEE2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1FBEF-7F0E-4DF4-BEA8-60CD06683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4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0" y="2637"/>
            <a:ext cx="6842179" cy="9144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640" y="2699792"/>
            <a:ext cx="6669360" cy="3418230"/>
          </a:xfrm>
        </p:spPr>
        <p:txBody>
          <a:bodyPr>
            <a:prstTxWarp prst="textChevron">
              <a:avLst/>
            </a:prstTxWarp>
            <a:normAutofit/>
          </a:bodyPr>
          <a:lstStyle/>
          <a:p>
            <a:r>
              <a:rPr lang="ru-RU" sz="48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Они сражались                                                 за </a:t>
            </a:r>
            <a:r>
              <a:rPr lang="ru-RU" sz="48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Родину!</a:t>
            </a:r>
            <a:endParaRPr lang="ru-RU" sz="4800" dirty="0">
              <a:ln w="18415" cmpd="sng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96" y="0"/>
            <a:ext cx="6858000" cy="288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691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победа\31-03-2020_10-36-17\IMG_5020-31-03-20-10-3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"/>
          <a:stretch/>
        </p:blipFill>
        <p:spPr bwMode="auto">
          <a:xfrm rot="5400000">
            <a:off x="-977596" y="1091545"/>
            <a:ext cx="88260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182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39925" y="1142560"/>
            <a:ext cx="9140485" cy="6855364"/>
          </a:xfrm>
        </p:spPr>
      </p:pic>
    </p:spTree>
    <p:extLst>
      <p:ext uri="{BB962C8B-B14F-4D97-AF65-F5344CB8AC3E}">
        <p14:creationId xmlns:p14="http://schemas.microsoft.com/office/powerpoint/2010/main" val="1220348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7"/>
          <a:stretch/>
        </p:blipFill>
        <p:spPr>
          <a:xfrm rot="5400000">
            <a:off x="-1229162" y="1240972"/>
            <a:ext cx="9144003" cy="6662059"/>
          </a:xfrm>
        </p:spPr>
      </p:pic>
    </p:spTree>
    <p:extLst>
      <p:ext uri="{BB962C8B-B14F-4D97-AF65-F5344CB8AC3E}">
        <p14:creationId xmlns:p14="http://schemas.microsoft.com/office/powerpoint/2010/main" val="223821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1" y="1174795"/>
            <a:ext cx="9144002" cy="6858001"/>
          </a:xfrm>
        </p:spPr>
      </p:pic>
    </p:spTree>
    <p:extLst>
      <p:ext uri="{BB962C8B-B14F-4D97-AF65-F5344CB8AC3E}">
        <p14:creationId xmlns:p14="http://schemas.microsoft.com/office/powerpoint/2010/main" val="2217787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9" r="7194"/>
          <a:stretch/>
        </p:blipFill>
        <p:spPr bwMode="auto">
          <a:xfrm rot="5400000">
            <a:off x="-1146144" y="1325879"/>
            <a:ext cx="9129840" cy="647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6158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5" t="6755" r="765" b="7091"/>
          <a:stretch/>
        </p:blipFill>
        <p:spPr>
          <a:xfrm rot="5400000">
            <a:off x="-1050344" y="1704903"/>
            <a:ext cx="9038120" cy="5840073"/>
          </a:xfrm>
        </p:spPr>
      </p:pic>
    </p:spTree>
    <p:extLst>
      <p:ext uri="{BB962C8B-B14F-4D97-AF65-F5344CB8AC3E}">
        <p14:creationId xmlns:p14="http://schemas.microsoft.com/office/powerpoint/2010/main" val="2412301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C:\Users\User\Downloads\31-03-2020_11-11-27\IMG_5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15800" y="-7086600"/>
            <a:ext cx="7569600" cy="56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ownloads\31-03-2020_11-11-27\IMG_502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29"/>
          <a:stretch/>
        </p:blipFill>
        <p:spPr bwMode="auto">
          <a:xfrm rot="5400000">
            <a:off x="-485576" y="1499358"/>
            <a:ext cx="7978838" cy="677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6169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62"/>
          <a:stretch/>
        </p:blipFill>
        <p:spPr>
          <a:xfrm rot="5400000">
            <a:off x="-250407" y="618559"/>
            <a:ext cx="7389848" cy="636773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664" y="7452320"/>
            <a:ext cx="6172200" cy="1524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Михеев Николай Андреевич. ВОВ.                    </a:t>
            </a:r>
            <a:r>
              <a:rPr lang="ru-RU" sz="3100" dirty="0" smtClean="0"/>
              <a:t>Сведений нет</a:t>
            </a:r>
            <a:endParaRPr lang="ru-RU" sz="3100" dirty="0"/>
          </a:p>
        </p:txBody>
      </p:sp>
      <p:pic>
        <p:nvPicPr>
          <p:cNvPr id="4098" name="Picture 2" descr="C:\Users\User\Downloads\31-03-2020_11-26-44\IMG_50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15800" y="-7086600"/>
            <a:ext cx="8640000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623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9406" y="916360"/>
            <a:ext cx="7296811" cy="547260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664" y="7236296"/>
            <a:ext cx="6172200" cy="152400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Черников Митрофан Николаевич. </a:t>
            </a:r>
            <a:r>
              <a:rPr lang="ru-RU" sz="2400" b="1" dirty="0" smtClean="0"/>
              <a:t>Участник ВОВ. Служил в </a:t>
            </a:r>
            <a:r>
              <a:rPr lang="ru-RU" sz="2400" b="1" dirty="0" err="1" smtClean="0"/>
              <a:t>развед</a:t>
            </a:r>
            <a:r>
              <a:rPr lang="ru-RU" sz="2400" b="1" dirty="0" smtClean="0"/>
              <a:t> - роте. Погиб в марте 1943 года на Сапун – горе возле г. Севастополя.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288025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победа\27-03-2020_08-46-55 (1)\IMG_4999-27-03-20-08-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2750"/>
          <a:stretch/>
        </p:blipFill>
        <p:spPr bwMode="auto">
          <a:xfrm rot="5400000">
            <a:off x="-469980" y="962635"/>
            <a:ext cx="7978140" cy="611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698" y="6444208"/>
            <a:ext cx="6711594" cy="196003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n w="900" cmpd="sng">
                  <a:solidFill>
                    <a:srgbClr val="C0000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Михайловский Владимир Александрович</a:t>
            </a:r>
            <a:endParaRPr lang="ru-RU" sz="3200" b="1" dirty="0">
              <a:ln w="900" cmpd="sng">
                <a:solidFill>
                  <a:srgbClr val="C00000">
                    <a:alpha val="55000"/>
                  </a:srgb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25152" y="8008973"/>
            <a:ext cx="6858000" cy="1512168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tx1"/>
                </a:solidFill>
              </a:rPr>
              <a:t>Призван  в ряды Краской Армии 22 июня 1941 года . Служил в танковых войсках</a:t>
            </a:r>
            <a:r>
              <a:rPr lang="ru-RU" sz="2000" b="1" dirty="0" smtClean="0">
                <a:solidFill>
                  <a:schemeClr val="tx1"/>
                </a:solidFill>
              </a:rPr>
              <a:t>. Участвовал в боях за освобождение  г. Сталинграда. Пропал без вести</a:t>
            </a:r>
            <a:r>
              <a:rPr lang="ru-RU" sz="2000" dirty="0" smtClean="0">
                <a:solidFill>
                  <a:schemeClr val="tx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97173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-469980" y="973554"/>
            <a:ext cx="7978140" cy="609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698" y="6444208"/>
            <a:ext cx="6711594" cy="1960033"/>
          </a:xfrm>
        </p:spPr>
        <p:txBody>
          <a:bodyPr>
            <a:normAutofit/>
          </a:bodyPr>
          <a:lstStyle/>
          <a:p>
            <a:r>
              <a:rPr lang="ru-RU" sz="3200" b="1" dirty="0" err="1" smtClean="0">
                <a:ln w="900" cmpd="sng">
                  <a:solidFill>
                    <a:srgbClr val="C0000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Каргопольский</a:t>
            </a:r>
            <a:r>
              <a:rPr lang="ru-RU" sz="3200" b="1" dirty="0" smtClean="0">
                <a:ln w="900" cmpd="sng">
                  <a:solidFill>
                    <a:srgbClr val="C0000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Павел Михайлович</a:t>
            </a:r>
            <a:endParaRPr lang="ru-RU" sz="3200" b="1" dirty="0">
              <a:ln w="900" cmpd="sng">
                <a:solidFill>
                  <a:srgbClr val="C00000">
                    <a:alpha val="55000"/>
                  </a:srgb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25152" y="8008973"/>
            <a:ext cx="6858000" cy="1512168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Ветеран ВОВ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Сведений нет. </a:t>
            </a:r>
          </a:p>
        </p:txBody>
      </p:sp>
    </p:spTree>
    <p:extLst>
      <p:ext uri="{BB962C8B-B14F-4D97-AF65-F5344CB8AC3E}">
        <p14:creationId xmlns:p14="http://schemas.microsoft.com/office/powerpoint/2010/main" val="2702604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6712" y="6876256"/>
            <a:ext cx="5525549" cy="1512168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prstClr val="black"/>
                </a:solidFill>
              </a:rPr>
              <a:t>младший </a:t>
            </a:r>
            <a:r>
              <a:rPr lang="ru-RU" sz="1800" b="1" dirty="0" smtClean="0">
                <a:solidFill>
                  <a:prstClr val="black"/>
                </a:solidFill>
              </a:rPr>
              <a:t>сержант</a:t>
            </a:r>
            <a:r>
              <a:rPr lang="ru-RU" sz="1800" b="1" dirty="0">
                <a:solidFill>
                  <a:prstClr val="black"/>
                </a:solidFill>
              </a:rPr>
              <a:t> </a:t>
            </a:r>
            <a:r>
              <a:rPr lang="ru-RU" sz="1800" b="1" dirty="0" smtClean="0">
                <a:solidFill>
                  <a:prstClr val="black"/>
                </a:solidFill>
              </a:rPr>
              <a:t>                                                                                        </a:t>
            </a:r>
            <a:r>
              <a:rPr lang="ru-RU" sz="2800" b="1" dirty="0" err="1" smtClean="0">
                <a:solidFill>
                  <a:prstClr val="black"/>
                </a:solidFill>
              </a:rPr>
              <a:t>Кухтик</a:t>
            </a:r>
            <a:r>
              <a:rPr lang="ru-RU" sz="2800" b="1" dirty="0" smtClean="0">
                <a:solidFill>
                  <a:prstClr val="black"/>
                </a:solidFill>
              </a:rPr>
              <a:t> </a:t>
            </a:r>
            <a:r>
              <a:rPr lang="ru-RU" sz="2800" b="1" dirty="0">
                <a:solidFill>
                  <a:prstClr val="black"/>
                </a:solidFill>
              </a:rPr>
              <a:t>Анатолий Федотович</a:t>
            </a:r>
            <a:r>
              <a:rPr lang="ru-RU" sz="1800" b="1" dirty="0">
                <a:solidFill>
                  <a:prstClr val="black"/>
                </a:solidFill>
              </a:rPr>
              <a:t/>
            </a:r>
            <a:br>
              <a:rPr lang="ru-RU" sz="1800" b="1" dirty="0">
                <a:solidFill>
                  <a:prstClr val="black"/>
                </a:solidFill>
              </a:rPr>
            </a:br>
            <a:r>
              <a:rPr lang="ru-RU" sz="1800" b="1" dirty="0" smtClean="0">
                <a:solidFill>
                  <a:schemeClr val="tx1"/>
                </a:solidFill>
              </a:rPr>
              <a:t>05.02.19.                                                                                                   призван </a:t>
            </a:r>
            <a:r>
              <a:rPr lang="ru-RU" sz="1800" b="1" dirty="0" err="1" smtClean="0">
                <a:solidFill>
                  <a:schemeClr val="tx1"/>
                </a:solidFill>
              </a:rPr>
              <a:t>Сызранским</a:t>
            </a:r>
            <a:r>
              <a:rPr lang="ru-RU" sz="1800" b="1" dirty="0" smtClean="0">
                <a:solidFill>
                  <a:schemeClr val="tx1"/>
                </a:solidFill>
              </a:rPr>
              <a:t> РВК, Куйбышевской области                            умер 17.01.90года.</a:t>
            </a:r>
          </a:p>
          <a:p>
            <a:r>
              <a:rPr lang="ru-RU" sz="1800" b="1" dirty="0" smtClean="0">
                <a:solidFill>
                  <a:schemeClr val="tx1"/>
                </a:solidFill>
              </a:rPr>
              <a:t>Награжден двумя медалями « За победу над Германией».</a:t>
            </a:r>
          </a:p>
        </p:txBody>
      </p:sp>
      <p:pic>
        <p:nvPicPr>
          <p:cNvPr id="1026" name="Picture 2" descr="C:\Users\User\Desktop\победа\IMG_5034-27-03-20-10-24 — копия (3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" t="11259" r="7915" b="2387"/>
          <a:stretch/>
        </p:blipFill>
        <p:spPr bwMode="auto">
          <a:xfrm>
            <a:off x="980728" y="32048"/>
            <a:ext cx="4680520" cy="693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248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9"/>
          <a:stretch/>
        </p:blipFill>
        <p:spPr bwMode="auto">
          <a:xfrm>
            <a:off x="1268760" y="-14849"/>
            <a:ext cx="4464496" cy="7242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6406" y="5724128"/>
            <a:ext cx="6711594" cy="1960033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ru-RU" sz="3200" dirty="0" err="1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Calibri"/>
                <a:cs typeface="Arial"/>
              </a:rPr>
              <a:t>Приймак</a:t>
            </a:r>
            <a:r>
              <a:rPr lang="ru-RU" sz="32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Calibri"/>
                <a:cs typeface="Arial"/>
              </a:rPr>
              <a:t>  </a:t>
            </a:r>
            <a:r>
              <a:rPr lang="ru-RU" sz="32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Calibri"/>
                <a:cs typeface="Arial"/>
              </a:rPr>
              <a:t>                                                                Иван </a:t>
            </a:r>
            <a:r>
              <a:rPr lang="ru-RU" sz="32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Calibri"/>
                <a:cs typeface="Arial"/>
              </a:rPr>
              <a:t>Иванович</a:t>
            </a:r>
            <a:r>
              <a:rPr lang="ru-RU" sz="32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n-ea"/>
                <a:cs typeface="+mn-cs"/>
              </a:rPr>
              <a:t/>
            </a:r>
            <a:br>
              <a:rPr lang="ru-RU" sz="32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n-ea"/>
                <a:cs typeface="+mn-cs"/>
              </a:rPr>
            </a:br>
            <a:endParaRPr lang="ru-RU" sz="3200" dirty="0">
              <a:ln w="18415" cmpd="sng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268760" y="7380312"/>
            <a:ext cx="4464496" cy="1763688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5600" dirty="0" smtClean="0">
                <a:solidFill>
                  <a:schemeClr val="tx1"/>
                </a:solidFill>
                <a:ea typeface="Calibri"/>
                <a:cs typeface="Arial"/>
              </a:rPr>
              <a:t>Родился в 09.09.1924 – умер в декабре 2004 года.                                                                                        в </a:t>
            </a:r>
            <a:r>
              <a:rPr lang="ru-RU" sz="5600" dirty="0">
                <a:solidFill>
                  <a:schemeClr val="tx1"/>
                </a:solidFill>
                <a:ea typeface="Calibri"/>
                <a:cs typeface="Arial"/>
              </a:rPr>
              <a:t>ст. </a:t>
            </a:r>
            <a:r>
              <a:rPr lang="ru-RU" sz="5600" dirty="0" smtClean="0">
                <a:solidFill>
                  <a:schemeClr val="tx1"/>
                </a:solidFill>
                <a:ea typeface="Calibri"/>
                <a:cs typeface="Arial"/>
              </a:rPr>
              <a:t>Старо - </a:t>
            </a:r>
            <a:r>
              <a:rPr lang="ru-RU" sz="5600" dirty="0" err="1" smtClean="0">
                <a:solidFill>
                  <a:schemeClr val="tx1"/>
                </a:solidFill>
                <a:ea typeface="Calibri"/>
                <a:cs typeface="Arial"/>
              </a:rPr>
              <a:t>Щербиновская</a:t>
            </a:r>
            <a:r>
              <a:rPr lang="ru-RU" sz="5600" dirty="0" smtClean="0">
                <a:solidFill>
                  <a:schemeClr val="tx1"/>
                </a:solidFill>
                <a:ea typeface="Calibri"/>
                <a:cs typeface="Arial"/>
              </a:rPr>
              <a:t> </a:t>
            </a:r>
            <a:r>
              <a:rPr lang="ru-RU" sz="5600" dirty="0">
                <a:solidFill>
                  <a:schemeClr val="tx1"/>
                </a:solidFill>
                <a:ea typeface="Calibri"/>
                <a:cs typeface="Arial"/>
              </a:rPr>
              <a:t>Краснодарского </a:t>
            </a:r>
            <a:r>
              <a:rPr lang="ru-RU" sz="5600" dirty="0" smtClean="0">
                <a:solidFill>
                  <a:schemeClr val="tx1"/>
                </a:solidFill>
                <a:ea typeface="Calibri"/>
                <a:cs typeface="Arial"/>
              </a:rPr>
              <a:t>края                                                                                        Призван на </a:t>
            </a:r>
            <a:r>
              <a:rPr lang="ru-RU" sz="5600" dirty="0">
                <a:solidFill>
                  <a:schemeClr val="tx1"/>
                </a:solidFill>
                <a:ea typeface="Calibri"/>
                <a:cs typeface="Arial"/>
              </a:rPr>
              <a:t>фронт под </a:t>
            </a:r>
            <a:r>
              <a:rPr lang="ru-RU" sz="5600" dirty="0" smtClean="0">
                <a:solidFill>
                  <a:schemeClr val="tx1"/>
                </a:solidFill>
                <a:ea typeface="Calibri"/>
                <a:cs typeface="Arial"/>
              </a:rPr>
              <a:t>городом Ростов-на-Дону осенью 1941г.</a:t>
            </a:r>
            <a:r>
              <a:rPr lang="ru-RU" sz="5600" dirty="0">
                <a:solidFill>
                  <a:schemeClr val="tx1"/>
                </a:solidFill>
                <a:ea typeface="Calibri"/>
                <a:cs typeface="Arial"/>
              </a:rPr>
              <a:t> </a:t>
            </a:r>
            <a:r>
              <a:rPr lang="ru-RU" sz="5600" dirty="0" smtClean="0">
                <a:solidFill>
                  <a:schemeClr val="tx1"/>
                </a:solidFill>
                <a:ea typeface="Calibri"/>
                <a:cs typeface="Arial"/>
              </a:rPr>
              <a:t>                                                                                                                      награжден </a:t>
            </a:r>
            <a:r>
              <a:rPr lang="ru-RU" sz="5600" dirty="0">
                <a:solidFill>
                  <a:schemeClr val="tx1"/>
                </a:solidFill>
                <a:ea typeface="Calibri"/>
                <a:cs typeface="Arial"/>
              </a:rPr>
              <a:t>медалью "За оборону Кавказа</a:t>
            </a:r>
            <a:r>
              <a:rPr lang="ru-RU" sz="5600" dirty="0" smtClean="0">
                <a:solidFill>
                  <a:schemeClr val="tx1"/>
                </a:solidFill>
                <a:ea typeface="Calibri"/>
                <a:cs typeface="Arial"/>
              </a:rPr>
              <a:t>".                                                                                                       медалью </a:t>
            </a:r>
            <a:r>
              <a:rPr lang="ru-RU" sz="5600" dirty="0">
                <a:solidFill>
                  <a:schemeClr val="tx1"/>
                </a:solidFill>
                <a:ea typeface="Calibri"/>
                <a:cs typeface="Arial"/>
              </a:rPr>
              <a:t>"За освобождение Варшавы</a:t>
            </a:r>
            <a:r>
              <a:rPr lang="ru-RU" sz="5600" dirty="0" smtClean="0">
                <a:solidFill>
                  <a:schemeClr val="tx1"/>
                </a:solidFill>
                <a:ea typeface="Calibri"/>
                <a:cs typeface="Arial"/>
              </a:rPr>
              <a:t>".</a:t>
            </a:r>
            <a:r>
              <a:rPr lang="ru-RU" sz="5600" dirty="0">
                <a:solidFill>
                  <a:schemeClr val="tx1"/>
                </a:solidFill>
                <a:ea typeface="Calibri"/>
                <a:cs typeface="Arial"/>
              </a:rPr>
              <a:t> </a:t>
            </a:r>
            <a:r>
              <a:rPr lang="ru-RU" sz="5600" dirty="0" smtClean="0">
                <a:solidFill>
                  <a:schemeClr val="tx1"/>
                </a:solidFill>
                <a:ea typeface="Calibri"/>
                <a:cs typeface="Arial"/>
              </a:rPr>
              <a:t>                                                                                                                              </a:t>
            </a:r>
            <a:r>
              <a:rPr lang="ru-RU" sz="5600" dirty="0">
                <a:solidFill>
                  <a:schemeClr val="tx1"/>
                </a:solidFill>
                <a:ea typeface="Calibri"/>
                <a:cs typeface="Arial"/>
              </a:rPr>
              <a:t>орденом "Славы III степени". орденом "Красной Звезды".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050" dirty="0">
              <a:ea typeface="Calibri"/>
              <a:cs typeface="Arial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solidFill>
                <a:schemeClr val="tx1"/>
              </a:solidFill>
              <a:ea typeface="Calibri"/>
              <a:cs typeface="Arial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5582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wnloads\IMG_50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9" r="4598" b="7713"/>
          <a:stretch/>
        </p:blipFill>
        <p:spPr bwMode="auto">
          <a:xfrm rot="5400000">
            <a:off x="-68506" y="1049232"/>
            <a:ext cx="7283041" cy="518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6406" y="6012160"/>
            <a:ext cx="6711594" cy="1960033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ru-RU" sz="32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Зимин </a:t>
            </a:r>
            <a:r>
              <a:rPr lang="ru-RU" sz="32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Григорий Стефанович </a:t>
            </a:r>
            <a:endParaRPr lang="ru-RU" sz="3200" dirty="0">
              <a:ln w="18415" cmpd="sng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620688" y="7376459"/>
            <a:ext cx="5976664" cy="1763688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5600" b="1" dirty="0" smtClean="0">
                <a:solidFill>
                  <a:schemeClr val="tx1"/>
                </a:solidFill>
                <a:ea typeface="Calibri"/>
                <a:cs typeface="Arial"/>
              </a:rPr>
              <a:t>Младший сержант. Родился в 08.09.1926 года в станице </a:t>
            </a:r>
            <a:r>
              <a:rPr lang="ru-RU" sz="5600" b="1" dirty="0" err="1" smtClean="0">
                <a:solidFill>
                  <a:schemeClr val="tx1"/>
                </a:solidFill>
                <a:ea typeface="Calibri"/>
                <a:cs typeface="Arial"/>
              </a:rPr>
              <a:t>Лозновской</a:t>
            </a:r>
            <a:r>
              <a:rPr lang="ru-RU" sz="5600" b="1" dirty="0" smtClean="0">
                <a:solidFill>
                  <a:schemeClr val="tx1"/>
                </a:solidFill>
                <a:ea typeface="Calibri"/>
                <a:cs typeface="Arial"/>
              </a:rPr>
              <a:t>,  Цимлянского района. Призван на фронт 1943г. Служил в г. Валуйки – </a:t>
            </a:r>
            <a:r>
              <a:rPr lang="ru-RU" sz="5600" b="1" dirty="0" err="1" smtClean="0">
                <a:solidFill>
                  <a:schemeClr val="tx1"/>
                </a:solidFill>
                <a:ea typeface="Calibri"/>
                <a:cs typeface="Arial"/>
              </a:rPr>
              <a:t>Кунинск</a:t>
            </a:r>
            <a:r>
              <a:rPr lang="ru-RU" sz="5600" b="1" dirty="0" smtClean="0">
                <a:solidFill>
                  <a:schemeClr val="tx1"/>
                </a:solidFill>
                <a:ea typeface="Calibri"/>
                <a:cs typeface="Arial"/>
              </a:rPr>
              <a:t> Украинской ССР. награжден </a:t>
            </a:r>
            <a:r>
              <a:rPr lang="ru-RU" sz="5600" b="1" dirty="0">
                <a:solidFill>
                  <a:schemeClr val="tx1"/>
                </a:solidFill>
                <a:ea typeface="Calibri"/>
                <a:cs typeface="Arial"/>
              </a:rPr>
              <a:t>медалью </a:t>
            </a:r>
            <a:r>
              <a:rPr lang="ru-RU" sz="5600" b="1" dirty="0" smtClean="0">
                <a:solidFill>
                  <a:schemeClr val="tx1"/>
                </a:solidFill>
                <a:ea typeface="Calibri"/>
                <a:cs typeface="Arial"/>
              </a:rPr>
              <a:t>«За Победу над Германией», имеет орден Отечественной войны 2 степени, десять юбилейных медалей,  пятнадцать почетных грамот и благодарностей, медаль « Ветеран труда». Победу встретил в г. Вене. Столице Австрии. Демобилизован  28.11. 1950 года. </a:t>
            </a:r>
            <a:endParaRPr lang="ru-RU" sz="1050" dirty="0">
              <a:ea typeface="Calibri"/>
              <a:cs typeface="Arial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solidFill>
                <a:schemeClr val="tx1"/>
              </a:solidFill>
              <a:ea typeface="Calibri"/>
              <a:cs typeface="Arial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2968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0" y="6525655"/>
            <a:ext cx="6858000" cy="2304256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5600" dirty="0" smtClean="0">
                <a:solidFill>
                  <a:schemeClr val="tx1"/>
                </a:solidFill>
                <a:ea typeface="Calibri"/>
                <a:cs typeface="Arial"/>
              </a:rPr>
              <a:t>Сержант. Черенков Вячеслав Александрович.     		                                                                                             Родился в 1924году В Пензенской области , поселок Земетчино. </a:t>
            </a:r>
            <a:r>
              <a:rPr lang="ru-RU" sz="2000" dirty="0">
                <a:ea typeface="Calibri"/>
                <a:cs typeface="Arial"/>
              </a:rPr>
              <a:t> </a:t>
            </a:r>
            <a:r>
              <a:rPr lang="ru-RU" sz="5600" dirty="0" smtClean="0">
                <a:solidFill>
                  <a:schemeClr val="tx1"/>
                </a:solidFill>
                <a:ea typeface="Calibri"/>
                <a:cs typeface="Arial"/>
              </a:rPr>
              <a:t>Служил </a:t>
            </a:r>
            <a:r>
              <a:rPr lang="ru-RU" sz="5600" dirty="0">
                <a:solidFill>
                  <a:schemeClr val="tx1"/>
                </a:solidFill>
                <a:ea typeface="Calibri"/>
                <a:cs typeface="Arial"/>
              </a:rPr>
              <a:t>в Российской Краснознаменной Красной Армии с 1943г. В Великой отечественной войне участвовал с 1944 года воздушным стрелком радистом Отдельного Разведывательного Авиационного </a:t>
            </a:r>
            <a:r>
              <a:rPr lang="ru-RU" sz="5600" dirty="0" smtClean="0">
                <a:solidFill>
                  <a:schemeClr val="tx1"/>
                </a:solidFill>
                <a:ea typeface="Calibri"/>
                <a:cs typeface="Arial"/>
              </a:rPr>
              <a:t>Таллиннского </a:t>
            </a:r>
            <a:r>
              <a:rPr lang="ru-RU" sz="5600" dirty="0">
                <a:solidFill>
                  <a:schemeClr val="tx1"/>
                </a:solidFill>
                <a:ea typeface="Calibri"/>
                <a:cs typeface="Arial"/>
              </a:rPr>
              <a:t>Краснознаменного полка ВВС КБФ (Военно-воздушных сил Краснознаменного Балтийского флота) под командованием генерал-полковника авиации  Самохина. </a:t>
            </a:r>
            <a:r>
              <a:rPr lang="ru-RU" sz="5600" dirty="0" smtClean="0">
                <a:solidFill>
                  <a:schemeClr val="tx1"/>
                </a:solidFill>
                <a:ea typeface="Calibri"/>
                <a:cs typeface="Arial"/>
              </a:rPr>
              <a:t>        Погиб в мае 1945 года. Приказом </a:t>
            </a:r>
            <a:r>
              <a:rPr lang="ru-RU" sz="5600" dirty="0">
                <a:solidFill>
                  <a:schemeClr val="tx1"/>
                </a:solidFill>
                <a:ea typeface="Calibri"/>
                <a:cs typeface="Arial"/>
              </a:rPr>
              <a:t>командующего военными воздушными силами Краснознаменного Балтийского флота № 20 от 12 мая 1945 г. г. Ленинград, от имени президиума Верховного Совета Советского </a:t>
            </a:r>
            <a:r>
              <a:rPr lang="ru-RU" sz="5600" dirty="0" smtClean="0">
                <a:solidFill>
                  <a:schemeClr val="tx1"/>
                </a:solidFill>
                <a:ea typeface="Calibri"/>
                <a:cs typeface="Arial"/>
              </a:rPr>
              <a:t>Союза:                                            - За </a:t>
            </a:r>
            <a:r>
              <a:rPr lang="ru-RU" sz="5600" dirty="0">
                <a:solidFill>
                  <a:schemeClr val="tx1"/>
                </a:solidFill>
                <a:ea typeface="Calibri"/>
                <a:cs typeface="Arial"/>
              </a:rPr>
              <a:t>образцовое выполнение боевых заданий командования на фронте борьбы с немецкими захватчиками и проявленными при этом доблесть и мужество </a:t>
            </a:r>
            <a:r>
              <a:rPr lang="ru-RU" sz="5600" dirty="0" smtClean="0">
                <a:solidFill>
                  <a:schemeClr val="tx1"/>
                </a:solidFill>
                <a:ea typeface="Calibri"/>
                <a:cs typeface="Arial"/>
              </a:rPr>
              <a:t>награжден ОРДЕНОМ </a:t>
            </a:r>
            <a:r>
              <a:rPr lang="ru-RU" sz="5600" dirty="0">
                <a:solidFill>
                  <a:schemeClr val="tx1"/>
                </a:solidFill>
                <a:ea typeface="Calibri"/>
                <a:cs typeface="Arial"/>
              </a:rPr>
              <a:t>КРАСНОЙ ЗВЕЗДЫ 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4200" dirty="0">
              <a:solidFill>
                <a:schemeClr val="tx1"/>
              </a:solidFill>
              <a:ea typeface="Calibri"/>
              <a:cs typeface="Arial"/>
            </a:endParaRPr>
          </a:p>
          <a:p>
            <a:endParaRPr lang="ru-RU" dirty="0"/>
          </a:p>
        </p:txBody>
      </p:sp>
      <p:pic>
        <p:nvPicPr>
          <p:cNvPr id="5" name="Объект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05" y="0"/>
            <a:ext cx="4896544" cy="652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34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r="5500" b="3063"/>
          <a:stretch/>
        </p:blipFill>
        <p:spPr>
          <a:xfrm>
            <a:off x="260648" y="-33965"/>
            <a:ext cx="6381328" cy="9119416"/>
          </a:xfrm>
        </p:spPr>
      </p:pic>
    </p:spTree>
    <p:extLst>
      <p:ext uri="{BB962C8B-B14F-4D97-AF65-F5344CB8AC3E}">
        <p14:creationId xmlns:p14="http://schemas.microsoft.com/office/powerpoint/2010/main" val="2191934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8720" y="26775"/>
            <a:ext cx="5229199" cy="697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7812360"/>
            <a:ext cx="6172200" cy="1524000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1600" b="1" dirty="0">
                <a:solidFill>
                  <a:prstClr val="black"/>
                </a:solidFill>
                <a:ea typeface="+mn-ea"/>
                <a:cs typeface="+mn-cs"/>
              </a:rPr>
              <a:t>Родился 2 августа 1920 года в Курганской области. </a:t>
            </a:r>
            <a:r>
              <a:rPr lang="ru-RU" sz="1600" b="1" dirty="0" smtClean="0">
                <a:solidFill>
                  <a:prstClr val="black"/>
                </a:solidFill>
                <a:ea typeface="+mn-ea"/>
                <a:cs typeface="+mn-cs"/>
              </a:rPr>
              <a:t>                                                         15.09.1940 </a:t>
            </a:r>
            <a:r>
              <a:rPr lang="ru-RU" sz="1600" b="1" dirty="0">
                <a:solidFill>
                  <a:prstClr val="black"/>
                </a:solidFill>
                <a:ea typeface="+mn-ea"/>
                <a:cs typeface="+mn-cs"/>
              </a:rPr>
              <a:t>года призван в армию в </a:t>
            </a:r>
            <a:r>
              <a:rPr lang="ru-RU" sz="1600" b="1" dirty="0" err="1">
                <a:solidFill>
                  <a:prstClr val="black"/>
                </a:solidFill>
                <a:ea typeface="+mn-ea"/>
                <a:cs typeface="+mn-cs"/>
              </a:rPr>
              <a:t>зенитно</a:t>
            </a:r>
            <a:r>
              <a:rPr lang="ru-RU" sz="1600" b="1" dirty="0">
                <a:solidFill>
                  <a:prstClr val="black"/>
                </a:solidFill>
                <a:ea typeface="+mn-ea"/>
                <a:cs typeface="+mn-cs"/>
              </a:rPr>
              <a:t> – ракетные войска.</a:t>
            </a:r>
            <a:br>
              <a:rPr lang="ru-RU" sz="1600" b="1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1600" b="1" dirty="0">
                <a:solidFill>
                  <a:prstClr val="black"/>
                </a:solidFill>
                <a:ea typeface="+mn-ea"/>
                <a:cs typeface="+mn-cs"/>
              </a:rPr>
              <a:t>В феврале 1941 года принял присягу и служил в </a:t>
            </a:r>
            <a:r>
              <a:rPr lang="ru-RU" sz="1600" b="1" dirty="0" err="1">
                <a:solidFill>
                  <a:prstClr val="black"/>
                </a:solidFill>
                <a:ea typeface="+mn-ea"/>
                <a:cs typeface="+mn-cs"/>
              </a:rPr>
              <a:t>зенитно</a:t>
            </a:r>
            <a:r>
              <a:rPr lang="ru-RU" sz="1600" b="1" dirty="0">
                <a:solidFill>
                  <a:prstClr val="black"/>
                </a:solidFill>
                <a:ea typeface="+mn-ea"/>
                <a:cs typeface="+mn-cs"/>
              </a:rPr>
              <a:t> -  пулеметной роте  </a:t>
            </a:r>
            <a:r>
              <a:rPr lang="ru-RU" sz="1600" b="1" dirty="0" smtClean="0">
                <a:solidFill>
                  <a:prstClr val="black"/>
                </a:solidFill>
                <a:ea typeface="+mn-ea"/>
                <a:cs typeface="+mn-cs"/>
              </a:rPr>
              <a:t>пулеметчиком. Демобилизовался 24.01.1946года.                                                                                           Награжден медалями: За </a:t>
            </a:r>
            <a:r>
              <a:rPr lang="ru-RU" sz="1600" b="1" dirty="0">
                <a:solidFill>
                  <a:prstClr val="black"/>
                </a:solidFill>
                <a:ea typeface="+mn-ea"/>
                <a:cs typeface="+mn-cs"/>
              </a:rPr>
              <a:t>взятие </a:t>
            </a:r>
            <a:r>
              <a:rPr lang="ru-RU" sz="1600" b="1" dirty="0" smtClean="0">
                <a:solidFill>
                  <a:prstClr val="black"/>
                </a:solidFill>
                <a:ea typeface="+mn-ea"/>
                <a:cs typeface="+mn-cs"/>
              </a:rPr>
              <a:t>Берлина, Оборону Сталинграда, за </a:t>
            </a:r>
            <a:r>
              <a:rPr lang="ru-RU" sz="1600" b="1" dirty="0">
                <a:solidFill>
                  <a:prstClr val="black"/>
                </a:solidFill>
                <a:ea typeface="+mn-ea"/>
                <a:cs typeface="+mn-cs"/>
              </a:rPr>
              <a:t>боевые заслуги « Победа над Германией</a:t>
            </a:r>
            <a:r>
              <a:rPr lang="ru-RU" sz="1600" b="1" dirty="0" smtClean="0">
                <a:solidFill>
                  <a:prstClr val="black"/>
                </a:solidFill>
                <a:ea typeface="+mn-ea"/>
                <a:cs typeface="+mn-cs"/>
              </a:rPr>
              <a:t>». Орден </a:t>
            </a:r>
            <a:r>
              <a:rPr lang="ru-RU" sz="1600" b="1" dirty="0">
                <a:solidFill>
                  <a:prstClr val="black"/>
                </a:solidFill>
                <a:ea typeface="+mn-ea"/>
                <a:cs typeface="+mn-cs"/>
              </a:rPr>
              <a:t>Отечественной войны 2 степени в 1985 </a:t>
            </a:r>
            <a:r>
              <a:rPr lang="ru-RU" sz="1600" b="1" dirty="0" smtClean="0">
                <a:solidFill>
                  <a:prstClr val="black"/>
                </a:solidFill>
                <a:ea typeface="+mn-ea"/>
                <a:cs typeface="+mn-cs"/>
              </a:rPr>
              <a:t>году.    Юбилейными </a:t>
            </a:r>
            <a:r>
              <a:rPr lang="ru-RU" sz="1600" b="1" dirty="0">
                <a:solidFill>
                  <a:prstClr val="black"/>
                </a:solidFill>
                <a:ea typeface="+mn-ea"/>
                <a:cs typeface="+mn-cs"/>
              </a:rPr>
              <a:t>медалями</a:t>
            </a:r>
            <a:r>
              <a:rPr lang="ru-RU" sz="1600" b="1" dirty="0" smtClean="0">
                <a:solidFill>
                  <a:prstClr val="black"/>
                </a:solidFill>
                <a:ea typeface="+mn-ea"/>
                <a:cs typeface="+mn-cs"/>
              </a:rPr>
              <a:t>.</a:t>
            </a:r>
            <a:br>
              <a:rPr lang="ru-RU" sz="1600" b="1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1600" b="1" dirty="0" smtClean="0">
                <a:solidFill>
                  <a:prstClr val="black"/>
                </a:solidFill>
                <a:ea typeface="+mn-ea"/>
                <a:cs typeface="+mn-cs"/>
              </a:rPr>
              <a:t>Умер 27.11.2008 года.</a:t>
            </a:r>
            <a:r>
              <a:rPr lang="ru-RU" sz="16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1600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14500" y="6988334"/>
            <a:ext cx="3429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  <a:ea typeface="+mj-ea"/>
                <a:cs typeface="+mj-cs"/>
              </a:rPr>
              <a:t>Никулин Сергей Григорьевич</a:t>
            </a:r>
            <a:endParaRPr lang="ru-RU" sz="1000" b="1" dirty="0"/>
          </a:p>
        </p:txBody>
      </p:sp>
    </p:spTree>
    <p:extLst>
      <p:ext uri="{BB962C8B-B14F-4D97-AF65-F5344CB8AC3E}">
        <p14:creationId xmlns:p14="http://schemas.microsoft.com/office/powerpoint/2010/main" val="33193959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3521</TotalTime>
  <Words>251</Words>
  <Application>Microsoft Office PowerPoint</Application>
  <PresentationFormat>Экран (4:3)</PresentationFormat>
  <Paragraphs>24</Paragraphs>
  <Slides>18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Они сражались                                                 за Родину!</vt:lpstr>
      <vt:lpstr>Михайловский Владимир Александрович</vt:lpstr>
      <vt:lpstr>Каргопольский Павел Михайлович</vt:lpstr>
      <vt:lpstr>Презентация PowerPoint</vt:lpstr>
      <vt:lpstr>Приймак                                                                  Иван Иванович </vt:lpstr>
      <vt:lpstr>Зимин Григорий Стефанович </vt:lpstr>
      <vt:lpstr>Презентация PowerPoint</vt:lpstr>
      <vt:lpstr>Презентация PowerPoint</vt:lpstr>
      <vt:lpstr>Родился 2 августа 1920 года в Курганской области.                                                          15.09.1940 года призван в армию в зенитно – ракетные войска. В феврале 1941 года принял присягу и служил в зенитно -  пулеметной роте  пулеметчиком. Демобилизовался 24.01.1946года.                                                                                           Награжден медалями: За взятие Берлина, Оборону Сталинграда, за боевые заслуги « Победа над Германией». Орден Отечественной войны 2 степени в 1985 году.    Юбилейными медалями. Умер 27.11.2008 года.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Михеев Николай Андреевич. ВОВ.                    Сведений нет</vt:lpstr>
      <vt:lpstr>Черников Митрофан Николаевич. Участник ВОВ. Служил в развед - роте. Погиб в марте 1943 года на Сапун – горе возле г. Севастополя.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Михайловский Владимир Александрович</dc:title>
  <dc:creator>ПК</dc:creator>
  <cp:lastModifiedBy>ПК</cp:lastModifiedBy>
  <cp:revision>25</cp:revision>
  <dcterms:created xsi:type="dcterms:W3CDTF">2020-03-27T05:55:13Z</dcterms:created>
  <dcterms:modified xsi:type="dcterms:W3CDTF">2020-04-28T16:53:48Z</dcterms:modified>
</cp:coreProperties>
</file>